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62" r:id="rId3"/>
    <p:sldId id="257" r:id="rId4"/>
    <p:sldId id="259" r:id="rId5"/>
    <p:sldId id="261" r:id="rId6"/>
    <p:sldId id="266" r:id="rId7"/>
    <p:sldId id="269" r:id="rId8"/>
    <p:sldId id="263" r:id="rId9"/>
    <p:sldId id="271" r:id="rId10"/>
    <p:sldId id="273" r:id="rId11"/>
    <p:sldId id="272" r:id="rId12"/>
    <p:sldId id="274" r:id="rId13"/>
    <p:sldId id="275" r:id="rId14"/>
    <p:sldId id="267" r:id="rId15"/>
    <p:sldId id="276" r:id="rId16"/>
    <p:sldId id="265" r:id="rId17"/>
    <p:sldId id="277" r:id="rId18"/>
    <p:sldId id="281" r:id="rId19"/>
    <p:sldId id="278" r:id="rId20"/>
    <p:sldId id="28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65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163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747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02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07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525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265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715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944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249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69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47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90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78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279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50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프로젝트 </a:t>
            </a:r>
            <a:r>
              <a:rPr lang="en-US" altLang="ko-KR" sz="2500" b="1" dirty="0">
                <a:solidFill>
                  <a:srgbClr val="19264B"/>
                </a:solidFill>
              </a:rPr>
              <a:t>CV 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02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최시우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557273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해결을 위한 개선 </a:t>
            </a: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저조도 이미지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1C963621-9BD3-6B0F-EA1A-C9F5725FCC88}"/>
              </a:ext>
            </a:extLst>
          </p:cNvPr>
          <p:cNvSpPr txBox="1"/>
          <p:nvPr/>
        </p:nvSpPr>
        <p:spPr>
          <a:xfrm>
            <a:off x="2335804" y="4490979"/>
            <a:ext cx="5476472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CLAHE 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적용</a:t>
            </a:r>
            <a:endParaRPr lang="en-US" altLang="ko-KR"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4ACE8-8292-74D8-4123-CE76697EE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37"/>
          <a:stretch/>
        </p:blipFill>
        <p:spPr>
          <a:xfrm>
            <a:off x="2335816" y="1055550"/>
            <a:ext cx="5108932" cy="2614799"/>
          </a:xfrm>
          <a:prstGeom prst="rect">
            <a:avLst/>
          </a:prstGeom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D1AD423C-FFD3-64D5-AEDE-6A921BC972C2}"/>
              </a:ext>
            </a:extLst>
          </p:cNvPr>
          <p:cNvSpPr txBox="1"/>
          <p:nvPr/>
        </p:nvSpPr>
        <p:spPr>
          <a:xfrm>
            <a:off x="2335816" y="3740034"/>
            <a:ext cx="5966626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빛이 적은 야간 사진을 대상으로 하기에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b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우리 눈으로 보기에도 제대로 구분하기 힘든 부분이 존재</a:t>
            </a:r>
            <a:endParaRPr lang="en-US" altLang="ko-KR"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25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6043728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해결을 위한 개선 </a:t>
            </a: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저조도 이미지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BAE97E18-6067-BF32-4407-EAB60D703ADA}"/>
              </a:ext>
            </a:extLst>
          </p:cNvPr>
          <p:cNvSpPr txBox="1"/>
          <p:nvPr/>
        </p:nvSpPr>
        <p:spPr>
          <a:xfrm>
            <a:off x="1608356" y="1221898"/>
            <a:ext cx="59666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CLAHE : Contrast Limited Adaptive Histogram Equalization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DD22DC-B9A2-8408-8619-167868ADC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333" y="2306707"/>
            <a:ext cx="3991183" cy="14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E0062407-D5D8-DFDA-F6A7-710AEEF0E050}"/>
              </a:ext>
            </a:extLst>
          </p:cNvPr>
          <p:cNvSpPr txBox="1"/>
          <p:nvPr/>
        </p:nvSpPr>
        <p:spPr>
          <a:xfrm>
            <a:off x="2540476" y="4294708"/>
            <a:ext cx="59666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어두운 이미지의 밝기 히스토그램을 </a:t>
            </a:r>
            <a:r>
              <a:rPr lang="ko-KR" altLang="en-US" sz="16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평탄화한다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51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6043728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해결을 위한 개선 </a:t>
            </a: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저조도 이미지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BAE97E18-6067-BF32-4407-EAB60D703ADA}"/>
              </a:ext>
            </a:extLst>
          </p:cNvPr>
          <p:cNvSpPr txBox="1"/>
          <p:nvPr/>
        </p:nvSpPr>
        <p:spPr>
          <a:xfrm>
            <a:off x="1608356" y="1175819"/>
            <a:ext cx="59666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CLAHE : Contrast Limited Adaptive Histogram Equalization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EFAF52-AC65-5240-5C16-289B3F221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710" y="1803427"/>
            <a:ext cx="3254142" cy="23928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1A1306-00F8-7ED8-AD3C-793475177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108" y="1815840"/>
            <a:ext cx="3348694" cy="2456684"/>
          </a:xfrm>
          <a:prstGeom prst="rect">
            <a:avLst/>
          </a:prstGeom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CE384B97-8C8C-C968-B0D9-1098C6D921CC}"/>
              </a:ext>
            </a:extLst>
          </p:cNvPr>
          <p:cNvSpPr txBox="1"/>
          <p:nvPr/>
        </p:nvSpPr>
        <p:spPr>
          <a:xfrm>
            <a:off x="2624032" y="4503247"/>
            <a:ext cx="596662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어두운 이미지의 밝기 히스토그램을 </a:t>
            </a:r>
            <a:r>
              <a:rPr lang="ko-KR" altLang="en-US" sz="16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평탄화한다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0482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6043728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해결을 위한 개선 </a:t>
            </a: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저조도 이미지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0A98C6-57D0-D28A-536F-D3A516B6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449" y="1244052"/>
            <a:ext cx="5931743" cy="33208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B2000D5-07A1-7C18-7095-FCDD3F0A0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37"/>
          <a:stretch/>
        </p:blipFill>
        <p:spPr>
          <a:xfrm>
            <a:off x="2158437" y="1244052"/>
            <a:ext cx="5931744" cy="33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8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6043728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해결을 위한 개선 </a:t>
            </a: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저조도 이미지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0A98C6-57D0-D28A-536F-D3A516B6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449" y="1244052"/>
            <a:ext cx="5931743" cy="33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6043728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해결을 위한 개선 </a:t>
            </a: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저조도 이미지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9409F3-10A2-D46E-7F0A-EB0509DD3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356" y="1245971"/>
            <a:ext cx="3162118" cy="17939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98B83D-A953-29EC-EEFD-F7FC3E4C0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940" y="1245971"/>
            <a:ext cx="3194384" cy="17939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D55EC4-F214-9D15-24F9-BDC43FFA8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356" y="3228291"/>
            <a:ext cx="3178171" cy="1793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3A84FF-2B1A-993B-CA1A-05F4E8961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941" y="3186939"/>
            <a:ext cx="3194384" cy="180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9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6043728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현재 상황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4D1D7AF-9452-913A-3CA8-B011E0785ADC}"/>
              </a:ext>
            </a:extLst>
          </p:cNvPr>
          <p:cNvSpPr txBox="1"/>
          <p:nvPr/>
        </p:nvSpPr>
        <p:spPr>
          <a:xfrm>
            <a:off x="1608356" y="1254259"/>
            <a:ext cx="5476472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DeepLabV3+, focal loss, </a:t>
            </a:r>
            <a:r>
              <a:rPr lang="en-US" altLang="ko-KR" sz="18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adamW</a:t>
            </a: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CLAHE </a:t>
            </a: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사용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Epoch : 10, IOU Test = 0.9494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22E1B4-AE32-F7AA-2953-34AF2F0A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215" y="2394541"/>
            <a:ext cx="5368626" cy="23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22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6043728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현재 상황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5D0314-198C-0745-F06A-6FAB3E476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484"/>
          <a:stretch/>
        </p:blipFill>
        <p:spPr>
          <a:xfrm>
            <a:off x="1634829" y="1532076"/>
            <a:ext cx="2370791" cy="22031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69EF18-1E4B-36A4-53BF-A95B166C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60" t="39967" r="-115" b="40814"/>
          <a:stretch/>
        </p:blipFill>
        <p:spPr>
          <a:xfrm>
            <a:off x="5441100" y="192158"/>
            <a:ext cx="2506640" cy="224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031802-401C-213E-4F84-DA861136E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4" t="1" b="-5775"/>
          <a:stretch/>
        </p:blipFill>
        <p:spPr>
          <a:xfrm>
            <a:off x="5425574" y="2519711"/>
            <a:ext cx="2506639" cy="2463863"/>
          </a:xfrm>
          <a:prstGeom prst="rect">
            <a:avLst/>
          </a:prstGeom>
        </p:spPr>
      </p:pic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0D9741B8-8926-B373-3076-DCC0DCD5B7F2}"/>
              </a:ext>
            </a:extLst>
          </p:cNvPr>
          <p:cNvSpPr txBox="1"/>
          <p:nvPr/>
        </p:nvSpPr>
        <p:spPr>
          <a:xfrm>
            <a:off x="4335726" y="1504910"/>
            <a:ext cx="1356236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초기 모델</a:t>
            </a:r>
            <a:endParaRPr lang="en-US" altLang="ko-KR" sz="12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6960DAB8-C637-181C-F507-E3C6CBAC8558}"/>
              </a:ext>
            </a:extLst>
          </p:cNvPr>
          <p:cNvSpPr txBox="1"/>
          <p:nvPr/>
        </p:nvSpPr>
        <p:spPr>
          <a:xfrm>
            <a:off x="4300647" y="3499587"/>
            <a:ext cx="1356236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현재 모델</a:t>
            </a:r>
            <a:endParaRPr lang="en-US" altLang="ko-KR" sz="12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B00E06F-AC93-73FA-F1CB-5FC981CDDBF1}"/>
              </a:ext>
            </a:extLst>
          </p:cNvPr>
          <p:cNvSpPr/>
          <p:nvPr/>
        </p:nvSpPr>
        <p:spPr>
          <a:xfrm rot="19905903">
            <a:off x="4300356" y="2125394"/>
            <a:ext cx="1002894" cy="1670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F961149-0805-7C32-1634-61E55CDF8FB2}"/>
              </a:ext>
            </a:extLst>
          </p:cNvPr>
          <p:cNvSpPr/>
          <p:nvPr/>
        </p:nvSpPr>
        <p:spPr>
          <a:xfrm rot="1559303">
            <a:off x="4300714" y="3076507"/>
            <a:ext cx="1002894" cy="167024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5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6043728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현재 상황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C637C1-51A2-019B-51CB-622180315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332" y="774901"/>
            <a:ext cx="4353561" cy="218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64D76-77A6-21D6-6B21-49BAAF4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332" y="3058713"/>
            <a:ext cx="4392353" cy="19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6043728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개선해야 할 점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4D1D7AF-9452-913A-3CA8-B011E0785ADC}"/>
              </a:ext>
            </a:extLst>
          </p:cNvPr>
          <p:cNvSpPr txBox="1"/>
          <p:nvPr/>
        </p:nvSpPr>
        <p:spPr>
          <a:xfrm>
            <a:off x="1608356" y="1032102"/>
            <a:ext cx="547647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Epoch</a:t>
            </a: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늘리기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2DEC56-8BF6-F26F-3383-099672321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317" y="1735685"/>
            <a:ext cx="5305539" cy="2286027"/>
          </a:xfrm>
          <a:prstGeom prst="rect">
            <a:avLst/>
          </a:prstGeom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2B81BEFE-8E15-C2E3-AF63-1F43A6C8D4B7}"/>
              </a:ext>
            </a:extLst>
          </p:cNvPr>
          <p:cNvSpPr txBox="1"/>
          <p:nvPr/>
        </p:nvSpPr>
        <p:spPr>
          <a:xfrm>
            <a:off x="2422317" y="4290389"/>
            <a:ext cx="556862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Epoch 20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늘렸을 때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Validation IOU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0.95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에서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0.97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로 증가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040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E8B3B0DB-A823-B44A-9775-7E97E12E1334}"/>
              </a:ext>
            </a:extLst>
          </p:cNvPr>
          <p:cNvSpPr txBox="1"/>
          <p:nvPr/>
        </p:nvSpPr>
        <p:spPr>
          <a:xfrm>
            <a:off x="1689050" y="1364511"/>
            <a:ext cx="5476472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주제 소개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제기 및 해결 방안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현재 상황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개선해야 할 점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8743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6043728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개선해야 할 점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4D1D7AF-9452-913A-3CA8-B011E0785ADC}"/>
              </a:ext>
            </a:extLst>
          </p:cNvPr>
          <p:cNvSpPr txBox="1"/>
          <p:nvPr/>
        </p:nvSpPr>
        <p:spPr>
          <a:xfrm>
            <a:off x="1608356" y="1032102"/>
            <a:ext cx="547647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Data</a:t>
            </a: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Augmentation</a:t>
            </a: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2B81BEFE-8E15-C2E3-AF63-1F43A6C8D4B7}"/>
              </a:ext>
            </a:extLst>
          </p:cNvPr>
          <p:cNvSpPr txBox="1"/>
          <p:nvPr/>
        </p:nvSpPr>
        <p:spPr>
          <a:xfrm>
            <a:off x="3415445" y="4417980"/>
            <a:ext cx="340356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다양한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augmentation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방법 실험 필요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Best data augmentation techniques [2024 update]">
            <a:extLst>
              <a:ext uri="{FF2B5EF4-FFF2-40B4-BE49-F238E27FC236}">
                <a16:creationId xmlns:a16="http://schemas.microsoft.com/office/drawing/2014/main" id="{7C7E77D9-5433-123E-62D7-E3E08744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52" y="1662702"/>
            <a:ext cx="4671754" cy="262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48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473024" y="1069595"/>
            <a:ext cx="4547697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이곳에 만나서 찍은 사진을 넣어주세요.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(비대면일 경우엔 화면 캡쳐 이용)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얼굴이 나오게 찍어주셔야 합니다:D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팀</a:t>
            </a:r>
            <a:r>
              <a:rPr lang="ko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원 소개 및 만남 인증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89" y="1199039"/>
            <a:ext cx="4207615" cy="3155711"/>
          </a:xfrm>
          <a:prstGeom prst="rect">
            <a:avLst/>
          </a:prstGeom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BEA7B57B-859C-0EBD-39B2-E7C4C4CA64A4}"/>
              </a:ext>
            </a:extLst>
          </p:cNvPr>
          <p:cNvSpPr txBox="1"/>
          <p:nvPr/>
        </p:nvSpPr>
        <p:spPr>
          <a:xfrm>
            <a:off x="6225686" y="1669348"/>
            <a:ext cx="2970028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팀원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 : 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김가현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팀원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 : 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추현규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팀원 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 :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최시우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주제 소개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96A883-402A-0132-8663-D0E559E38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075" y="1046511"/>
            <a:ext cx="5941832" cy="30504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AA962E-F8E6-A6E7-CB4D-D4624026F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2204349"/>
            <a:ext cx="3482455" cy="1958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A1D16F-A7F5-E9B7-A8D3-6D834DEFA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305" y="2204349"/>
            <a:ext cx="3482455" cy="1958881"/>
          </a:xfrm>
          <a:prstGeom prst="rect">
            <a:avLst/>
          </a:prstGeom>
        </p:spPr>
      </p:pic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96028C2C-A934-FF3A-64D6-5604F62A0D00}"/>
              </a:ext>
            </a:extLst>
          </p:cNvPr>
          <p:cNvSpPr txBox="1"/>
          <p:nvPr/>
        </p:nvSpPr>
        <p:spPr>
          <a:xfrm>
            <a:off x="1582345" y="4494817"/>
            <a:ext cx="744129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Undrivable, Road, Lane mark, My bike, Rider, Movable </a:t>
            </a:r>
            <a:r>
              <a:rPr lang="en-US" altLang="ko-KR" dirty="0"/>
              <a:t>6</a:t>
            </a:r>
            <a:r>
              <a:rPr lang="ko-KR" altLang="en-US" dirty="0"/>
              <a:t>개의 클래스로 </a:t>
            </a:r>
            <a:r>
              <a:rPr lang="en-US" altLang="ko-KR" dirty="0"/>
              <a:t>segmentation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초기 모델 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5616" t="37050" r="47143" b="49923"/>
          <a:stretch/>
        </p:blipFill>
        <p:spPr>
          <a:xfrm>
            <a:off x="1745757" y="2616574"/>
            <a:ext cx="6741209" cy="1045626"/>
          </a:xfrm>
          <a:prstGeom prst="rect">
            <a:avLst/>
          </a:prstGeom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57E70A02-FDFB-944D-16FE-EF90F877C26F}"/>
              </a:ext>
            </a:extLst>
          </p:cNvPr>
          <p:cNvSpPr txBox="1"/>
          <p:nvPr/>
        </p:nvSpPr>
        <p:spPr>
          <a:xfrm>
            <a:off x="1745757" y="1221991"/>
            <a:ext cx="5476472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Linknet</a:t>
            </a: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dice loss, </a:t>
            </a:r>
            <a:r>
              <a:rPr lang="en-US" altLang="ko-KR" sz="18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adam</a:t>
            </a: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사용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Epoch : 5, IOU Test = 0.8205</a:t>
            </a:r>
          </a:p>
        </p:txBody>
      </p:sp>
    </p:spTree>
    <p:extLst>
      <p:ext uri="{BB962C8B-B14F-4D97-AF65-F5344CB8AC3E}">
        <p14:creationId xmlns:p14="http://schemas.microsoft.com/office/powerpoint/2010/main" val="399469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초기 모델 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-1" t="39967" r="-115" b="39969"/>
          <a:stretch/>
        </p:blipFill>
        <p:spPr>
          <a:xfrm>
            <a:off x="1814834" y="1055550"/>
            <a:ext cx="6509099" cy="33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5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6" y="293124"/>
            <a:ext cx="567140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해결을 위한 개선 </a:t>
            </a: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클래스 불균형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BA01EC-6266-A9DC-C77E-746FADF7C3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9967" r="-115" b="39969"/>
          <a:stretch/>
        </p:blipFill>
        <p:spPr>
          <a:xfrm>
            <a:off x="2382788" y="911192"/>
            <a:ext cx="5247630" cy="2670610"/>
          </a:xfrm>
          <a:prstGeom prst="rect">
            <a:avLst/>
          </a:prstGeom>
        </p:spPr>
      </p:pic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1F7CE2CE-BDE3-CEAA-52D0-30322D46CA4E}"/>
              </a:ext>
            </a:extLst>
          </p:cNvPr>
          <p:cNvSpPr txBox="1"/>
          <p:nvPr/>
        </p:nvSpPr>
        <p:spPr>
          <a:xfrm>
            <a:off x="2382788" y="3525459"/>
            <a:ext cx="5476472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Road, Undrivable </a:t>
            </a: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클래스로 </a:t>
            </a:r>
            <a:b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잘못 예측하는 경우가 많음을 확인할 수 있음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1C963621-9BD3-6B0F-EA1A-C9F5725FCC88}"/>
              </a:ext>
            </a:extLst>
          </p:cNvPr>
          <p:cNvSpPr txBox="1"/>
          <p:nvPr/>
        </p:nvSpPr>
        <p:spPr>
          <a:xfrm>
            <a:off x="2382788" y="4313770"/>
            <a:ext cx="547647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Wingdings" panose="05000000000000000000" pitchFamily="2" charset="2"/>
              </a:rPr>
              <a:t></a:t>
            </a: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Focal Loss </a:t>
            </a: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도입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5186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5" y="293124"/>
            <a:ext cx="572102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해결을 위한 개선 </a:t>
            </a: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클래스 불균형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AA1866C1-CE64-3FFB-A652-56603843AC94}"/>
              </a:ext>
            </a:extLst>
          </p:cNvPr>
          <p:cNvSpPr txBox="1"/>
          <p:nvPr/>
        </p:nvSpPr>
        <p:spPr>
          <a:xfrm>
            <a:off x="1608356" y="1093732"/>
            <a:ext cx="547647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Dice Loss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DA4FC5-F82F-73FD-44F7-C7F325EF2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44" y="2362129"/>
            <a:ext cx="4086795" cy="1028844"/>
          </a:xfrm>
          <a:prstGeom prst="rect">
            <a:avLst/>
          </a:prstGeom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E4D47D9D-BFF7-0FB8-EA13-64D922530B72}"/>
              </a:ext>
            </a:extLst>
          </p:cNvPr>
          <p:cNvSpPr txBox="1"/>
          <p:nvPr/>
        </p:nvSpPr>
        <p:spPr>
          <a:xfrm>
            <a:off x="3201997" y="3817585"/>
            <a:ext cx="547647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겹치는 부분을 중시하는 </a:t>
            </a: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Loss</a:t>
            </a: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값</a:t>
            </a:r>
            <a:endParaRPr lang="en-US" altLang="ko-KR" sz="18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80452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1608355" y="293124"/>
            <a:ext cx="567849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해결을 위한 개선 </a:t>
            </a:r>
            <a:r>
              <a:rPr lang="en-US" altLang="ko-KR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– </a:t>
            </a:r>
            <a:r>
              <a:rPr lang="ko-KR" altLang="en-US" sz="24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클래스 불균형</a:t>
            </a:r>
            <a:endParaRPr sz="24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AA1866C1-CE64-3FFB-A652-56603843AC94}"/>
              </a:ext>
            </a:extLst>
          </p:cNvPr>
          <p:cNvSpPr txBox="1"/>
          <p:nvPr/>
        </p:nvSpPr>
        <p:spPr>
          <a:xfrm>
            <a:off x="1608356" y="1093732"/>
            <a:ext cx="547647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Focal Loss</a:t>
            </a: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E4D47D9D-BFF7-0FB8-EA13-64D922530B72}"/>
              </a:ext>
            </a:extLst>
          </p:cNvPr>
          <p:cNvSpPr txBox="1"/>
          <p:nvPr/>
        </p:nvSpPr>
        <p:spPr>
          <a:xfrm>
            <a:off x="1325527" y="4083789"/>
            <a:ext cx="82296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어렵거나 쉽게 </a:t>
            </a:r>
            <a:r>
              <a:rPr lang="ko-KR" altLang="en-US" sz="16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오분류되는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케이스에 대하여</a:t>
            </a:r>
            <a:b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더 큰 가중치를 주는 </a:t>
            </a:r>
            <a:r>
              <a:rPr lang="en-US" altLang="ko-KR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Loss</a:t>
            </a:r>
            <a:r>
              <a:rPr lang="ko-KR" altLang="en-US" sz="16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값</a:t>
            </a:r>
            <a:endParaRPr lang="en-US" altLang="ko-KR" sz="16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83;p16">
                <a:extLst>
                  <a:ext uri="{FF2B5EF4-FFF2-40B4-BE49-F238E27FC236}">
                    <a16:creationId xmlns:a16="http://schemas.microsoft.com/office/drawing/2014/main" id="{4681D417-6166-2468-149C-CDB801CECED1}"/>
                  </a:ext>
                </a:extLst>
              </p:cNvPr>
              <p:cNvSpPr txBox="1"/>
              <p:nvPr/>
            </p:nvSpPr>
            <p:spPr>
              <a:xfrm>
                <a:off x="5564376" y="2980697"/>
                <a:ext cx="2970028" cy="6815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sym typeface="NanumGothic ExtraBold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𝟏</m:t>
                        </m:r>
                        <m:r>
                          <a:rPr lang="en-US" altLang="ko-KR" b="1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NanumGothic ExtraBold"/>
                            <a:cs typeface="NanumGothic ExtraBold"/>
                            <a:sym typeface="NanumGothic ExtraBold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sym typeface="NanumGothic ExtraBold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sym typeface="NanumGothic ExtraBold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rgbClr val="19264B"/>
                                </a:solidFill>
                                <a:latin typeface="Cambria Math" panose="02040503050406030204" pitchFamily="18" charset="0"/>
                                <a:sym typeface="NanumGothic ExtraBold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sym typeface="NanumGothic ExtraBold"/>
                          </a:rPr>
                          <m:t>)</m:t>
                        </m:r>
                      </m:e>
                      <m:sup>
                        <m:r>
                          <a:rPr lang="en-US" altLang="ko-KR" b="1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sym typeface="NanumGothic ExtraBold"/>
                          </a:rPr>
                          <m:t>𝒓</m:t>
                        </m:r>
                      </m:sup>
                    </m:sSup>
                    <m:r>
                      <a:rPr lang="ko-KR" altLang="en-US" b="1" i="1">
                        <a:solidFill>
                          <a:srgbClr val="19264B"/>
                        </a:solidFill>
                        <a:latin typeface="Cambria Math" panose="02040503050406030204" pitchFamily="18" charset="0"/>
                        <a:sym typeface="NanumGothic ExtraBold"/>
                      </a:rPr>
                      <m:t>은</m:t>
                    </m:r>
                  </m:oMath>
                </a14:m>
                <a:r>
                  <a:rPr lang="en-US" altLang="ko-KR" b="1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 Easy Example</a:t>
                </a:r>
                <a:r>
                  <a:rPr lang="ko-KR" altLang="en-US" b="1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에 대한 </a:t>
                </a:r>
                <a:r>
                  <a:rPr lang="en-US" altLang="ko-KR" b="1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loss </a:t>
                </a:r>
                <a:r>
                  <a:rPr lang="ko-KR" altLang="en-US" b="1" dirty="0">
                    <a:solidFill>
                      <a:srgbClr val="19264B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비중을 낮추는 역할</a:t>
                </a:r>
                <a:endParaRPr lang="en-US" altLang="ko-KR" b="1" dirty="0">
                  <a:solidFill>
                    <a:srgbClr val="19264B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mc:Choice>
        <mc:Fallback xmlns="">
          <p:sp>
            <p:nvSpPr>
              <p:cNvPr id="7" name="Google Shape;83;p16">
                <a:extLst>
                  <a:ext uri="{FF2B5EF4-FFF2-40B4-BE49-F238E27FC236}">
                    <a16:creationId xmlns:a16="http://schemas.microsoft.com/office/drawing/2014/main" id="{4681D417-6166-2468-149C-CDB801CE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376" y="2980697"/>
                <a:ext cx="2970028" cy="681503"/>
              </a:xfrm>
              <a:prstGeom prst="rect">
                <a:avLst/>
              </a:prstGeom>
              <a:blipFill>
                <a:blip r:embed="rId4"/>
                <a:stretch>
                  <a:fillRect l="-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TIL] Focal Loss, Class-Balanced Loss">
            <a:extLst>
              <a:ext uri="{FF2B5EF4-FFF2-40B4-BE49-F238E27FC236}">
                <a16:creationId xmlns:a16="http://schemas.microsoft.com/office/drawing/2014/main" id="{6FAEA42D-38BF-649F-4BF9-0F3E33CF8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2" y="1925166"/>
            <a:ext cx="2780414" cy="86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cal Loss (Focal Loss for Dense Object Detection) 알아보기 - gaussian37">
            <a:extLst>
              <a:ext uri="{FF2B5EF4-FFF2-40B4-BE49-F238E27FC236}">
                <a16:creationId xmlns:a16="http://schemas.microsoft.com/office/drawing/2014/main" id="{165BA545-9BCA-F794-73A3-50F60A2EF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50" y="1596915"/>
            <a:ext cx="3864541" cy="233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7947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322</Words>
  <Application>Microsoft Office PowerPoint</Application>
  <PresentationFormat>화면 슬라이드 쇼(16:9)</PresentationFormat>
  <Paragraphs>64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NanumGothic ExtraBold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최시우</dc:creator>
  <cp:lastModifiedBy>현덕 최</cp:lastModifiedBy>
  <cp:revision>9</cp:revision>
  <dcterms:modified xsi:type="dcterms:W3CDTF">2024-04-01T05:54:09Z</dcterms:modified>
</cp:coreProperties>
</file>